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C8C"/>
    <a:srgbClr val="A0FDFF"/>
    <a:srgbClr val="F8BBD5"/>
    <a:srgbClr val="652063"/>
    <a:srgbClr val="ED2B94"/>
    <a:srgbClr val="78E1F9"/>
    <a:srgbClr val="723691"/>
    <a:srgbClr val="38287F"/>
    <a:srgbClr val="394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A05AA-8F89-47AF-9FDC-93C41A1B2D7E}" v="382" dt="2023-05-05T21:32:21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7F99-61F4-9903-8F93-2449C2EF5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755C9-661E-BA1B-B0FD-1D57B7CD4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93E5B-79ED-4F97-F0E4-DCA23A4A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8AE8E-C25A-915C-40BE-C66C24C8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ED9B-9B48-72A4-B9EB-1091D732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6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63B8-8143-BB20-2C37-D5B17300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EF9CC-DF74-C0EF-5A80-8B2319C45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026F-712F-33A0-56AF-F3E14840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BA33-AB2E-2A91-C4A0-0BBD87A8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9C70E-47F8-3A63-0FB3-6C76C7F7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3096E-0072-C225-9A1D-6BAE4C81A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364FA-DBF4-9605-8487-A6CF7BD56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24B0-A975-53D1-D85E-4B889243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F14D7-AA8E-08BE-F6EF-EDD1F662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65EE-60A2-3D8F-E1E8-D32675CB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65F1-D845-187A-0BFB-6DD39D0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92A41-0377-0F6F-CD0C-B4B73A0C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574D8-B7BA-8B78-93F0-BB48FF7B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4BBF-621E-6141-2B73-6B7D7302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EAEB-BF36-87A9-93D5-9C14830D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6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144E-9F3A-314D-9ABC-FAF07AEB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ADD45-1158-A4D6-2A19-825D5286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E07C6-BC00-08F2-A982-4B6C781F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F799E-38D2-8160-740E-5347FABD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704B-CDF2-D924-F415-0ABFC8DE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9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7AAF-0F87-BA28-D5EA-A273E4FD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09EAB-5763-4BB5-649C-F193E4ABE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C6F45-1CF4-7D97-BB0D-49DEF7F3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95D0D-6AB7-D643-1B39-D234EC39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0D504-4EEB-9558-74CD-91360A05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52F44-4F7D-DFFB-12A4-B857010D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1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486D-8CED-1B0A-1662-FF8A4282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6AF9A-4C2E-C3BB-BC78-2AF285E7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4D268-66BD-865F-E1FB-429824DF9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93860-81F0-80A8-D20A-1616A27AD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60EFB-F69A-B36D-220C-1FDE113A1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AA10C-EFD6-3DA2-79DA-8524CDB7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7AD73-49F5-9EB2-4889-54D14336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6B211-3E67-9128-B790-38C6C44C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4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A011-E568-8E7C-CEAD-FEFC7DDE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F13D2-17F7-09FD-2CDF-7379F244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96BE2-BAFD-440E-5BE3-269C827D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43132-AE28-1B34-7AE9-487E6B27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6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D4689-19C0-D1B4-1BF4-899E261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FD6B-4470-74B9-0FAC-A8F4309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FD7E3-3DAA-9A64-44F1-CD8848E1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E3D5-840C-9186-8D4C-38E561A0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FAED-0ADA-F77A-11C3-7F31F81F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05A27-FD34-FA43-851B-F49FA7F56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64C3A-436B-49C8-A8A8-42F235DE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F8AB3-9481-5CB6-4C7A-5BF6A724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6769-A5FA-BCB3-746D-A19BAD91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16CE-83E3-826A-4B8C-8C8347F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9177A-467C-A499-377F-B60F694EB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CEFAB-0E83-3660-594E-14ED7E5E8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3A6FA-0169-2CC1-E0C3-3D95F474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1619F-1C09-051B-0716-9D7B0825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6A0F7-7F92-F220-E812-C9B7E61A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2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B5A08-493E-3A7D-9C8E-2DDDC3B5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72A1B-FA88-C894-6F15-F2EDF5B8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EFB-97A2-6B30-6F84-6B480605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EA82-4234-4FD4-B972-168D62A77CA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8BCDD-3296-7AD6-FBC2-10AFA67EA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9FC47-F44A-163B-5666-52159DF48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izzy.Gray@ZodiakKids.com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mailto:Hannah.Clarke@ZodiakKid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93F14C3-FA97-C348-FF15-913802B6D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42" t="16184" r="7265" b="60448"/>
          <a:stretch/>
        </p:blipFill>
        <p:spPr>
          <a:xfrm>
            <a:off x="-93006" y="-1"/>
            <a:ext cx="12285006" cy="549740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pic>
      <p:pic>
        <p:nvPicPr>
          <p:cNvPr id="2" name="Picture 1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44285CC-0E3A-012F-ED38-DE1514E11A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0710" r="2020" b="51415"/>
          <a:stretch/>
        </p:blipFill>
        <p:spPr>
          <a:xfrm>
            <a:off x="92563" y="160262"/>
            <a:ext cx="12191927" cy="6722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518A15-758B-1B27-9A3A-425E587779E4}"/>
              </a:ext>
            </a:extLst>
          </p:cNvPr>
          <p:cNvSpPr/>
          <p:nvPr/>
        </p:nvSpPr>
        <p:spPr>
          <a:xfrm>
            <a:off x="-39756" y="5308814"/>
            <a:ext cx="12231756" cy="1573861"/>
          </a:xfrm>
          <a:prstGeom prst="rect">
            <a:avLst/>
          </a:prstGeom>
          <a:solidFill>
            <a:srgbClr val="00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1BD3837-1347-C932-BF31-6F822709B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2" y="4449139"/>
            <a:ext cx="4506685" cy="2248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88B3B-9011-B8EA-FA88-0B1E15437F1D}"/>
              </a:ext>
            </a:extLst>
          </p:cNvPr>
          <p:cNvSpPr txBox="1"/>
          <p:nvPr/>
        </p:nvSpPr>
        <p:spPr>
          <a:xfrm>
            <a:off x="6320919" y="5722698"/>
            <a:ext cx="560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>
                <a:ln w="158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  <a:cs typeface="Forte Forward" panose="020B0604020202020204" pitchFamily="2" charset="0"/>
              </a:rPr>
              <a:t>Logo Guidelines</a:t>
            </a:r>
          </a:p>
        </p:txBody>
      </p:sp>
    </p:spTree>
    <p:extLst>
      <p:ext uri="{BB962C8B-B14F-4D97-AF65-F5344CB8AC3E}">
        <p14:creationId xmlns:p14="http://schemas.microsoft.com/office/powerpoint/2010/main" val="279543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chart&#10;&#10;Description automatically generated">
            <a:extLst>
              <a:ext uri="{FF2B5EF4-FFF2-40B4-BE49-F238E27FC236}">
                <a16:creationId xmlns:a16="http://schemas.microsoft.com/office/drawing/2014/main" id="{4D95D63B-8CA9-33EB-F9CD-26996756D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FA7768-03FB-1308-2471-2BC0EB4DC85B}"/>
              </a:ext>
            </a:extLst>
          </p:cNvPr>
          <p:cNvSpPr/>
          <p:nvPr/>
        </p:nvSpPr>
        <p:spPr>
          <a:xfrm rot="10800000">
            <a:off x="382138" y="638568"/>
            <a:ext cx="11364587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ngenial" panose="0200050304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6E46B-A09B-89C9-9F6B-4A708F991383}"/>
              </a:ext>
            </a:extLst>
          </p:cNvPr>
          <p:cNvSpPr/>
          <p:nvPr/>
        </p:nvSpPr>
        <p:spPr>
          <a:xfrm>
            <a:off x="6752655" y="3005087"/>
            <a:ext cx="4933127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200" i="1">
                <a:solidFill>
                  <a:srgbClr val="382C8C"/>
                </a:solidFill>
                <a:latin typeface="Congenial" panose="02000503040000020004" pitchFamily="2" charset="0"/>
              </a:rPr>
              <a:t>To be used when only limited colour printing is available.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F13C30-1AB1-A4AC-AEB6-7F3AE787A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2" y="1524000"/>
            <a:ext cx="5975419" cy="29814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396469-162E-463C-517A-FFB4CA3F5ABA}"/>
              </a:ext>
            </a:extLst>
          </p:cNvPr>
          <p:cNvSpPr/>
          <p:nvPr/>
        </p:nvSpPr>
        <p:spPr>
          <a:xfrm>
            <a:off x="723954" y="4804870"/>
            <a:ext cx="3671552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Full Render –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Available in RGB &amp; CMYK</a:t>
            </a:r>
          </a:p>
        </p:txBody>
      </p:sp>
      <p:pic>
        <p:nvPicPr>
          <p:cNvPr id="11" name="Picture 10" descr="A purple and white logo&#10;&#10;Description automatically generated with low confidence">
            <a:extLst>
              <a:ext uri="{FF2B5EF4-FFF2-40B4-BE49-F238E27FC236}">
                <a16:creationId xmlns:a16="http://schemas.microsoft.com/office/drawing/2014/main" id="{4C7D718C-CECE-67E3-79EF-F11C6A5F3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29" y="816405"/>
            <a:ext cx="4111970" cy="20138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3E6F00-DC1A-E1DA-54D7-F4C07365A547}"/>
              </a:ext>
            </a:extLst>
          </p:cNvPr>
          <p:cNvSpPr/>
          <p:nvPr/>
        </p:nvSpPr>
        <p:spPr>
          <a:xfrm>
            <a:off x="6771868" y="2772871"/>
            <a:ext cx="4874214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Flat Colour – Available in RGB &amp; CMYK</a:t>
            </a: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51E0FE0-56AC-A2A9-A7F1-03C6746E8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99" y="3692559"/>
            <a:ext cx="4233763" cy="20734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6038F1-DFF0-A0E4-5D14-4C4411C27212}"/>
              </a:ext>
            </a:extLst>
          </p:cNvPr>
          <p:cNvSpPr/>
          <p:nvPr/>
        </p:nvSpPr>
        <p:spPr>
          <a:xfrm>
            <a:off x="6809339" y="5705761"/>
            <a:ext cx="4832201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Line Art – Available in Black &amp; White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47701-31F2-F455-E45D-9BE96EF7F8EA}"/>
              </a:ext>
            </a:extLst>
          </p:cNvPr>
          <p:cNvSpPr/>
          <p:nvPr/>
        </p:nvSpPr>
        <p:spPr>
          <a:xfrm>
            <a:off x="699928" y="5494821"/>
            <a:ext cx="3213990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This is our primary logo and should be used as a first choice, wherever possible </a:t>
            </a:r>
            <a:r>
              <a:rPr lang="en-GB" sz="1400" i="1">
                <a:solidFill>
                  <a:srgbClr val="382C8C"/>
                </a:solidFill>
                <a:latin typeface="Congenial" panose="02000503040000020004" pitchFamily="2" charset="0"/>
              </a:rPr>
              <a:t>(within guidelines).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937A1-F30F-A641-01A0-D17C3E52073A}"/>
              </a:ext>
            </a:extLst>
          </p:cNvPr>
          <p:cNvCxnSpPr>
            <a:cxnSpLocks/>
          </p:cNvCxnSpPr>
          <p:nvPr/>
        </p:nvCxnSpPr>
        <p:spPr>
          <a:xfrm flipH="1">
            <a:off x="6811472" y="3574009"/>
            <a:ext cx="4834612" cy="10236"/>
          </a:xfrm>
          <a:prstGeom prst="line">
            <a:avLst/>
          </a:prstGeom>
          <a:ln w="28575">
            <a:solidFill>
              <a:srgbClr val="7236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549F3BF-A9B9-AED4-9FFB-C6C491E55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990" y="4364881"/>
            <a:ext cx="1095893" cy="1917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63D72F-FB7A-D06A-6C54-556469358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734" y="4280718"/>
            <a:ext cx="1252755" cy="205333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127AD2-610E-CA38-3571-8AE75CD9E494}"/>
              </a:ext>
            </a:extLst>
          </p:cNvPr>
          <p:cNvCxnSpPr>
            <a:cxnSpLocks/>
          </p:cNvCxnSpPr>
          <p:nvPr/>
        </p:nvCxnSpPr>
        <p:spPr>
          <a:xfrm>
            <a:off x="6730441" y="838480"/>
            <a:ext cx="0" cy="5533728"/>
          </a:xfrm>
          <a:prstGeom prst="line">
            <a:avLst/>
          </a:prstGeom>
          <a:ln w="28575">
            <a:solidFill>
              <a:srgbClr val="7236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138868A-5076-18AF-9680-F69CD4767EDF}"/>
              </a:ext>
            </a:extLst>
          </p:cNvPr>
          <p:cNvSpPr/>
          <p:nvPr/>
        </p:nvSpPr>
        <p:spPr>
          <a:xfrm>
            <a:off x="6863931" y="5936562"/>
            <a:ext cx="4818039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>
                <a:solidFill>
                  <a:srgbClr val="382C8C"/>
                </a:solidFill>
                <a:latin typeface="Congenial" panose="02000503040000020004" pitchFamily="2" charset="0"/>
              </a:rPr>
              <a:t>To be used when colour printing is not an option.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93021E-D308-2A0C-5E50-3178FB378316}"/>
              </a:ext>
            </a:extLst>
          </p:cNvPr>
          <p:cNvGrpSpPr/>
          <p:nvPr/>
        </p:nvGrpSpPr>
        <p:grpSpPr>
          <a:xfrm>
            <a:off x="158853" y="161232"/>
            <a:ext cx="5125245" cy="1125200"/>
            <a:chOff x="158853" y="161232"/>
            <a:chExt cx="5125245" cy="1125200"/>
          </a:xfrm>
        </p:grpSpPr>
        <p:sp>
          <p:nvSpPr>
            <p:cNvPr id="38" name="Flowchart: Data 37">
              <a:extLst>
                <a:ext uri="{FF2B5EF4-FFF2-40B4-BE49-F238E27FC236}">
                  <a16:creationId xmlns:a16="http://schemas.microsoft.com/office/drawing/2014/main" id="{0CD5F2B3-9E31-4867-41C4-B5C871983DBD}"/>
                </a:ext>
              </a:extLst>
            </p:cNvPr>
            <p:cNvSpPr/>
            <p:nvPr/>
          </p:nvSpPr>
          <p:spPr>
            <a:xfrm>
              <a:off x="4340927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" panose="02000503040000020004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90075F-B81F-7F1F-1771-506A376F0BFD}"/>
                </a:ext>
              </a:extLst>
            </p:cNvPr>
            <p:cNvSpPr/>
            <p:nvPr/>
          </p:nvSpPr>
          <p:spPr>
            <a:xfrm>
              <a:off x="2267659" y="336356"/>
              <a:ext cx="2747961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</a:t>
              </a: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Series 7 Logo</a:t>
              </a:r>
            </a:p>
          </p:txBody>
        </p:sp>
        <p:pic>
          <p:nvPicPr>
            <p:cNvPr id="40" name="Picture 3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694191B-02E0-D5E5-25DC-A6D5E19A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5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3D5700-471D-BEB2-9BCC-56AC9F83DF5B}"/>
              </a:ext>
            </a:extLst>
          </p:cNvPr>
          <p:cNvSpPr/>
          <p:nvPr/>
        </p:nvSpPr>
        <p:spPr>
          <a:xfrm rot="10800000">
            <a:off x="382138" y="638568"/>
            <a:ext cx="11364587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4171F-0316-168B-1D07-457B588C6FBF}"/>
              </a:ext>
            </a:extLst>
          </p:cNvPr>
          <p:cNvSpPr txBox="1"/>
          <p:nvPr/>
        </p:nvSpPr>
        <p:spPr>
          <a:xfrm>
            <a:off x="554160" y="1428298"/>
            <a:ext cx="110216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ongenial" panose="02000503040000020004" pitchFamily="2" charset="0"/>
              </a:rPr>
              <a:t>The </a:t>
            </a:r>
            <a:r>
              <a:rPr lang="en-GB" i="1">
                <a:latin typeface="Congenial" panose="02000503040000020004" pitchFamily="2" charset="0"/>
              </a:rPr>
              <a:t>Totally Spies! </a:t>
            </a:r>
            <a:r>
              <a:rPr lang="en-GB">
                <a:latin typeface="Congenial" panose="02000503040000020004" pitchFamily="2" charset="0"/>
              </a:rPr>
              <a:t>Series 7 logo, pictured below, is only to be used across assets and activations related to Series 7 content. </a:t>
            </a:r>
          </a:p>
          <a:p>
            <a:endParaRPr lang="en-GB">
              <a:latin typeface="Congenial" panose="02000503040000020004" pitchFamily="2" charset="0"/>
            </a:endParaRPr>
          </a:p>
          <a:p>
            <a:endParaRPr lang="en-GB">
              <a:latin typeface="Congenial" panose="02000503040000020004" pitchFamily="2" charset="0"/>
            </a:endParaRPr>
          </a:p>
          <a:p>
            <a:endParaRPr lang="en-GB">
              <a:latin typeface="Congenial" panose="02000503040000020004" pitchFamily="2" charset="0"/>
            </a:endParaRPr>
          </a:p>
          <a:p>
            <a:endParaRPr lang="en-GB">
              <a:latin typeface="Congenial" panose="02000503040000020004" pitchFamily="2" charset="0"/>
            </a:endParaRPr>
          </a:p>
          <a:p>
            <a:endParaRPr lang="en-GB">
              <a:latin typeface="Congenial" panose="02000503040000020004" pitchFamily="2" charset="0"/>
            </a:endParaRPr>
          </a:p>
          <a:p>
            <a:endParaRPr lang="en-GB">
              <a:latin typeface="Congenial" panose="02000503040000020004" pitchFamily="2" charset="0"/>
            </a:endParaRPr>
          </a:p>
          <a:p>
            <a:endParaRPr lang="en-GB" sz="2000">
              <a:latin typeface="Congenial" panose="02000503040000020004" pitchFamily="2" charset="0"/>
            </a:endParaRPr>
          </a:p>
          <a:p>
            <a:r>
              <a:rPr lang="en-GB">
                <a:latin typeface="Congenial" panose="02000503040000020004" pitchFamily="2" charset="0"/>
              </a:rPr>
              <a:t>This logo is the preferred choice for </a:t>
            </a:r>
            <a:r>
              <a:rPr lang="en-GB" u="sng">
                <a:latin typeface="Congenial" panose="02000503040000020004" pitchFamily="2" charset="0"/>
              </a:rPr>
              <a:t>all</a:t>
            </a:r>
            <a:r>
              <a:rPr lang="en-GB">
                <a:latin typeface="Congenial" panose="02000503040000020004" pitchFamily="2" charset="0"/>
              </a:rPr>
              <a:t> activity targeting the core Series audience of children aged 6-9, following announcement and logo launch in 2023.</a:t>
            </a:r>
          </a:p>
          <a:p>
            <a:endParaRPr lang="en-GB">
              <a:latin typeface="Congenial" panose="02000503040000020004" pitchFamily="2" charset="0"/>
            </a:endParaRPr>
          </a:p>
          <a:p>
            <a:r>
              <a:rPr lang="en-GB">
                <a:latin typeface="Congenial" panose="02000503040000020004" pitchFamily="2" charset="0"/>
              </a:rPr>
              <a:t>The Series 7 logo should not be used in combination with previous animation, storylines or character designs at any time.</a:t>
            </a:r>
          </a:p>
          <a:p>
            <a:endParaRPr lang="en-GB">
              <a:latin typeface="Congenial" panose="02000503040000020004" pitchFamily="2" charset="0"/>
            </a:endParaRPr>
          </a:p>
          <a:p>
            <a:r>
              <a:rPr lang="en-GB">
                <a:latin typeface="Congenial" panose="02000503040000020004" pitchFamily="2" charset="0"/>
              </a:rPr>
              <a:t>If you wish to use this logo in any way that sits outside of the restrictions detailed here, please contact the Brand team for approval: </a:t>
            </a:r>
            <a:r>
              <a:rPr lang="en-GB" i="1">
                <a:solidFill>
                  <a:srgbClr val="382C8C"/>
                </a:solidFill>
                <a:latin typeface="Congenial" panose="0200050304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Lizzy.Gray@ZodiakKids.com</a:t>
            </a:r>
            <a:r>
              <a:rPr lang="en-GB" i="1">
                <a:solidFill>
                  <a:srgbClr val="382C8C"/>
                </a:solidFill>
                <a:latin typeface="Congenial" panose="02000503040000020004" pitchFamily="2" charset="0"/>
              </a:rPr>
              <a:t> </a:t>
            </a:r>
            <a:r>
              <a:rPr lang="en-GB" i="1">
                <a:latin typeface="Congenial" panose="02000503040000020004" pitchFamily="2" charset="0"/>
              </a:rPr>
              <a:t> </a:t>
            </a:r>
            <a:r>
              <a:rPr lang="en-GB">
                <a:latin typeface="Congenial" panose="02000503040000020004" pitchFamily="2" charset="0"/>
              </a:rPr>
              <a:t>and </a:t>
            </a:r>
            <a:r>
              <a:rPr lang="en-GB" i="1">
                <a:solidFill>
                  <a:srgbClr val="382C8C"/>
                </a:solidFill>
                <a:latin typeface="Congenial" panose="0200050304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Hannah.Clarke@ZodiakKids.com</a:t>
            </a:r>
            <a:endParaRPr lang="en-GB" i="1">
              <a:solidFill>
                <a:srgbClr val="382C8C"/>
              </a:solidFill>
              <a:latin typeface="Congenial" panose="02000503040000020004" pitchFamily="2" charset="0"/>
            </a:endParaRPr>
          </a:p>
          <a:p>
            <a:endParaRPr lang="en-GB" sz="2000">
              <a:solidFill>
                <a:srgbClr val="382C8C"/>
              </a:solidFill>
              <a:latin typeface="Congenial" panose="02000503040000020004" pitchFamily="2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9CA668-5417-2A4F-F046-0D4AA43CA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2" y="2190514"/>
            <a:ext cx="3076725" cy="1535125"/>
          </a:xfrm>
          <a:prstGeom prst="rect">
            <a:avLst/>
          </a:prstGeom>
        </p:spPr>
      </p:pic>
      <p:pic>
        <p:nvPicPr>
          <p:cNvPr id="8" name="Picture 7" descr="A purple and white logo&#10;&#10;Description automatically generated with low confidence">
            <a:extLst>
              <a:ext uri="{FF2B5EF4-FFF2-40B4-BE49-F238E27FC236}">
                <a16:creationId xmlns:a16="http://schemas.microsoft.com/office/drawing/2014/main" id="{622EF5F3-824A-88C3-4298-4FAE2E409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11" y="2190513"/>
            <a:ext cx="3134502" cy="1535125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C2541AE-6844-D96E-8EF5-582177A21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97" y="2142222"/>
            <a:ext cx="3331702" cy="1631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4C0977-E947-DB50-CB4A-DF1DC547AD2C}"/>
              </a:ext>
            </a:extLst>
          </p:cNvPr>
          <p:cNvGrpSpPr/>
          <p:nvPr/>
        </p:nvGrpSpPr>
        <p:grpSpPr>
          <a:xfrm>
            <a:off x="158853" y="161232"/>
            <a:ext cx="5867621" cy="1125200"/>
            <a:chOff x="158853" y="161232"/>
            <a:chExt cx="5867621" cy="1125200"/>
          </a:xfrm>
        </p:grpSpPr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id="{210E82FA-2D40-6098-CCA0-DC874446D6E2}"/>
                </a:ext>
              </a:extLst>
            </p:cNvPr>
            <p:cNvSpPr/>
            <p:nvPr/>
          </p:nvSpPr>
          <p:spPr>
            <a:xfrm>
              <a:off x="5083303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6E5697-E4FD-F2B4-323C-3F8AA1B7192C}"/>
                </a:ext>
              </a:extLst>
            </p:cNvPr>
            <p:cNvSpPr/>
            <p:nvPr/>
          </p:nvSpPr>
          <p:spPr>
            <a:xfrm>
              <a:off x="2267659" y="336356"/>
              <a:ext cx="3535611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S7 Logo Guidelines</a:t>
              </a:r>
            </a:p>
          </p:txBody>
        </p: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E46B494-B3C6-4E94-04C1-2A3B0102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90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2821C8-B8DA-38E7-89BE-A36BB79D3618}"/>
              </a:ext>
            </a:extLst>
          </p:cNvPr>
          <p:cNvSpPr/>
          <p:nvPr/>
        </p:nvSpPr>
        <p:spPr>
          <a:xfrm rot="10800000">
            <a:off x="6187187" y="632341"/>
            <a:ext cx="5522798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5700-471D-BEB2-9BCC-56AC9F83DF5B}"/>
              </a:ext>
            </a:extLst>
          </p:cNvPr>
          <p:cNvSpPr/>
          <p:nvPr/>
        </p:nvSpPr>
        <p:spPr>
          <a:xfrm rot="10800000">
            <a:off x="382136" y="638568"/>
            <a:ext cx="5522796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9CA668-5417-2A4F-F046-0D4AA43C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1" y="2252883"/>
            <a:ext cx="2310972" cy="115305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B00A7DA-F5DD-9EAD-604F-8B7368A4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97" y="1751536"/>
            <a:ext cx="3227835" cy="90408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F34DDCB-B8D9-9734-0839-AA750B26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11" y="1539559"/>
            <a:ext cx="1761595" cy="1220967"/>
          </a:xfrm>
          <a:prstGeom prst="rect">
            <a:avLst/>
          </a:prstGeom>
        </p:spPr>
      </p:pic>
      <p:pic>
        <p:nvPicPr>
          <p:cNvPr id="18" name="Picture 17" descr="A logo for a video game&#10;&#10;Description automatically generated with low confidence">
            <a:extLst>
              <a:ext uri="{FF2B5EF4-FFF2-40B4-BE49-F238E27FC236}">
                <a16:creationId xmlns:a16="http://schemas.microsoft.com/office/drawing/2014/main" id="{4F3157CC-2CA6-FA79-5E04-78C865297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07" y="3781704"/>
            <a:ext cx="2467190" cy="12083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97770C-2DDE-5685-1442-32C556712572}"/>
              </a:ext>
            </a:extLst>
          </p:cNvPr>
          <p:cNvSpPr/>
          <p:nvPr/>
        </p:nvSpPr>
        <p:spPr>
          <a:xfrm>
            <a:off x="382134" y="1299146"/>
            <a:ext cx="552279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24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When using our logo, DO…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8A1E68-3BB5-D4AF-438D-AD742D75A18D}"/>
              </a:ext>
            </a:extLst>
          </p:cNvPr>
          <p:cNvSpPr/>
          <p:nvPr/>
        </p:nvSpPr>
        <p:spPr>
          <a:xfrm>
            <a:off x="6187187" y="804519"/>
            <a:ext cx="552279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When using our logo, DO NOT…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75A40-AD6B-B347-F5C6-D5E28BA056B2}"/>
              </a:ext>
            </a:extLst>
          </p:cNvPr>
          <p:cNvSpPr/>
          <p:nvPr/>
        </p:nvSpPr>
        <p:spPr>
          <a:xfrm>
            <a:off x="6245502" y="2907606"/>
            <a:ext cx="552279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Stretch or Squash when resizing: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Always remain within the set dimensions.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714353C7-9BC1-EC19-D05F-FBFBD04BA602}"/>
              </a:ext>
            </a:extLst>
          </p:cNvPr>
          <p:cNvSpPr/>
          <p:nvPr/>
        </p:nvSpPr>
        <p:spPr>
          <a:xfrm>
            <a:off x="6645882" y="970775"/>
            <a:ext cx="2539682" cy="2326608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94D6C30-F5DE-A3A6-F701-5187BEF9E72E}"/>
              </a:ext>
            </a:extLst>
          </p:cNvPr>
          <p:cNvSpPr/>
          <p:nvPr/>
        </p:nvSpPr>
        <p:spPr>
          <a:xfrm>
            <a:off x="9311748" y="998485"/>
            <a:ext cx="2539682" cy="2326608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6EE7067-9700-CAA7-6563-4590FF2C2111}"/>
              </a:ext>
            </a:extLst>
          </p:cNvPr>
          <p:cNvSpPr/>
          <p:nvPr/>
        </p:nvSpPr>
        <p:spPr>
          <a:xfrm rot="21115100">
            <a:off x="6187266" y="3074103"/>
            <a:ext cx="2861238" cy="2523132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3E4670-66ED-A51D-0118-97B79FBCD627}"/>
              </a:ext>
            </a:extLst>
          </p:cNvPr>
          <p:cNvSpPr/>
          <p:nvPr/>
        </p:nvSpPr>
        <p:spPr>
          <a:xfrm>
            <a:off x="8901097" y="3977648"/>
            <a:ext cx="276135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Make any </a:t>
            </a:r>
            <a:r>
              <a:rPr lang="en-GB" sz="16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adaptations, such as changing colours: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Only use the versions provided within this guide.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81FD3-1E37-32B4-40B3-3EE96E328FA9}"/>
              </a:ext>
            </a:extLst>
          </p:cNvPr>
          <p:cNvSpPr/>
          <p:nvPr/>
        </p:nvSpPr>
        <p:spPr>
          <a:xfrm>
            <a:off x="3301531" y="2522058"/>
            <a:ext cx="2421744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Leave appropriate clearance space: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Ensure that the logo is not altered or cut off in any way.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357C2-B063-4D75-84C9-2523CC5F38E4}"/>
              </a:ext>
            </a:extLst>
          </p:cNvPr>
          <p:cNvSpPr/>
          <p:nvPr/>
        </p:nvSpPr>
        <p:spPr>
          <a:xfrm rot="10800000">
            <a:off x="676994" y="2136509"/>
            <a:ext cx="2618466" cy="1375521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C29862-C880-5421-5264-DC479F41F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565" y="5147375"/>
            <a:ext cx="1856295" cy="104416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DBDE56C-1E6E-8A9E-3BCB-8D8F82A9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798" y="5754607"/>
            <a:ext cx="781783" cy="3900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9DA48EB-F9BD-7AB2-C08C-A9E58DEA76E8}"/>
              </a:ext>
            </a:extLst>
          </p:cNvPr>
          <p:cNvSpPr/>
          <p:nvPr/>
        </p:nvSpPr>
        <p:spPr>
          <a:xfrm>
            <a:off x="6253843" y="5462827"/>
            <a:ext cx="3381341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Do not use this logo in conjunction with any other brand or character artwork: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This includes previous Series of Totally Spies!</a:t>
            </a: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3277E1AA-0059-A6D8-0B59-85BCEF8FEB6C}"/>
              </a:ext>
            </a:extLst>
          </p:cNvPr>
          <p:cNvSpPr/>
          <p:nvPr/>
        </p:nvSpPr>
        <p:spPr>
          <a:xfrm>
            <a:off x="9149309" y="4399040"/>
            <a:ext cx="2861238" cy="2523132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B2DA0E-723E-A630-4ABB-E09F227013CC}"/>
              </a:ext>
            </a:extLst>
          </p:cNvPr>
          <p:cNvSpPr/>
          <p:nvPr/>
        </p:nvSpPr>
        <p:spPr>
          <a:xfrm>
            <a:off x="304017" y="3731516"/>
            <a:ext cx="5652260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Always ensure that the correct colour grading is used: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CMYK for Print, RGB for Digital applications.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CA1D48-0E25-85C7-F0F9-D3BCD5F40941}"/>
              </a:ext>
            </a:extLst>
          </p:cNvPr>
          <p:cNvGrpSpPr/>
          <p:nvPr/>
        </p:nvGrpSpPr>
        <p:grpSpPr>
          <a:xfrm>
            <a:off x="158853" y="161232"/>
            <a:ext cx="5967208" cy="1125200"/>
            <a:chOff x="158853" y="161232"/>
            <a:chExt cx="5967208" cy="1125200"/>
          </a:xfrm>
        </p:grpSpPr>
        <p:sp>
          <p:nvSpPr>
            <p:cNvPr id="30" name="Flowchart: Data 29">
              <a:extLst>
                <a:ext uri="{FF2B5EF4-FFF2-40B4-BE49-F238E27FC236}">
                  <a16:creationId xmlns:a16="http://schemas.microsoft.com/office/drawing/2014/main" id="{91A69167-AEDD-ED2C-B07C-EE3C94DF38F1}"/>
                </a:ext>
              </a:extLst>
            </p:cNvPr>
            <p:cNvSpPr/>
            <p:nvPr/>
          </p:nvSpPr>
          <p:spPr>
            <a:xfrm>
              <a:off x="5182890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" panose="02000503040000020004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5FF902-CBF3-D5BF-C06D-DEAEDC5BEBAE}"/>
                </a:ext>
              </a:extLst>
            </p:cNvPr>
            <p:cNvSpPr/>
            <p:nvPr/>
          </p:nvSpPr>
          <p:spPr>
            <a:xfrm>
              <a:off x="2267659" y="336356"/>
              <a:ext cx="3637273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</a:t>
              </a: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S7 Logo Guidelines</a:t>
              </a:r>
            </a:p>
          </p:txBody>
        </p:sp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153898C-0A79-5726-1EC9-A65FD92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92B0741-E276-6333-65CC-96A099B0EF6A}"/>
              </a:ext>
            </a:extLst>
          </p:cNvPr>
          <p:cNvSpPr/>
          <p:nvPr/>
        </p:nvSpPr>
        <p:spPr>
          <a:xfrm>
            <a:off x="376477" y="4385858"/>
            <a:ext cx="5504491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Always ensure that the correct legal lines are used: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See next slide for details.</a:t>
            </a:r>
          </a:p>
        </p:txBody>
      </p:sp>
      <p:pic>
        <p:nvPicPr>
          <p:cNvPr id="3" name="Picture 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6E0034C5-EF99-5D8C-78E2-9355B479B5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10251" r="11999" b="58686"/>
          <a:stretch/>
        </p:blipFill>
        <p:spPr>
          <a:xfrm>
            <a:off x="1684401" y="5086300"/>
            <a:ext cx="2925516" cy="1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A13DAB2-43C2-EDA4-FB39-8ADB507C11DF}"/>
              </a:ext>
            </a:extLst>
          </p:cNvPr>
          <p:cNvSpPr/>
          <p:nvPr/>
        </p:nvSpPr>
        <p:spPr>
          <a:xfrm rot="10800000">
            <a:off x="6187187" y="632341"/>
            <a:ext cx="5522798" cy="5269695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3AC2C-3DEE-ABE0-CC2E-268E3518285B}"/>
              </a:ext>
            </a:extLst>
          </p:cNvPr>
          <p:cNvSpPr/>
          <p:nvPr/>
        </p:nvSpPr>
        <p:spPr>
          <a:xfrm rot="10800000">
            <a:off x="382136" y="638567"/>
            <a:ext cx="5522796" cy="5738481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1DCFD-F7AF-448A-A9AE-D081D0DBB69F}"/>
              </a:ext>
            </a:extLst>
          </p:cNvPr>
          <p:cNvGrpSpPr/>
          <p:nvPr/>
        </p:nvGrpSpPr>
        <p:grpSpPr>
          <a:xfrm>
            <a:off x="158853" y="161232"/>
            <a:ext cx="5342526" cy="1125200"/>
            <a:chOff x="158853" y="161232"/>
            <a:chExt cx="5342526" cy="1125200"/>
          </a:xfrm>
        </p:grpSpPr>
        <p:sp>
          <p:nvSpPr>
            <p:cNvPr id="3" name="Flowchart: Data 2">
              <a:extLst>
                <a:ext uri="{FF2B5EF4-FFF2-40B4-BE49-F238E27FC236}">
                  <a16:creationId xmlns:a16="http://schemas.microsoft.com/office/drawing/2014/main" id="{70DA42CE-BC78-CCA2-2168-E33B594FE50A}"/>
                </a:ext>
              </a:extLst>
            </p:cNvPr>
            <p:cNvSpPr/>
            <p:nvPr/>
          </p:nvSpPr>
          <p:spPr>
            <a:xfrm>
              <a:off x="4558208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FCB17-9FD4-B547-2481-DE22C6A5A918}"/>
                </a:ext>
              </a:extLst>
            </p:cNvPr>
            <p:cNvSpPr/>
            <p:nvPr/>
          </p:nvSpPr>
          <p:spPr>
            <a:xfrm>
              <a:off x="2267660" y="336356"/>
              <a:ext cx="2974296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 Black" panose="02000503040000020004" pitchFamily="2" charset="0"/>
                  <a:ea typeface="+mn-ea"/>
                  <a:cs typeface="+mn-cs"/>
                </a:rPr>
                <a:t>  </a:t>
              </a: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S7 Legal Lines</a:t>
              </a:r>
            </a:p>
          </p:txBody>
        </p:sp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387C28-745A-DA9F-3215-472D42BD3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7DABBF-7459-464B-37F0-99AF0C0738F1}"/>
              </a:ext>
            </a:extLst>
          </p:cNvPr>
          <p:cNvGrpSpPr/>
          <p:nvPr/>
        </p:nvGrpSpPr>
        <p:grpSpPr>
          <a:xfrm>
            <a:off x="519152" y="1342678"/>
            <a:ext cx="5250307" cy="4937057"/>
            <a:chOff x="519152" y="1342678"/>
            <a:chExt cx="5250307" cy="49370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7E667-2BBE-7762-F247-1B5912BC8CAC}"/>
                </a:ext>
              </a:extLst>
            </p:cNvPr>
            <p:cNvSpPr txBox="1"/>
            <p:nvPr/>
          </p:nvSpPr>
          <p:spPr>
            <a:xfrm>
              <a:off x="519152" y="1342678"/>
              <a:ext cx="5250307" cy="4937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5000"/>
                </a:lnSpc>
                <a:spcAft>
                  <a:spcPts val="800"/>
                </a:spcAft>
              </a:pPr>
              <a:r>
                <a:rPr lang="en-US" sz="1200" b="1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Merchandising Copyright Line</a:t>
              </a:r>
              <a:endParaRPr lang="en-GB" sz="12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Legible copyright and trademark notices must be included across all assets, products, packaging and promotional and advertising materials that use the Totally Spies! </a:t>
              </a:r>
              <a:r>
                <a:rPr lang="en-US" sz="900" i="1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logo</a:t>
              </a:r>
              <a:r>
                <a:rPr lang="en-US" sz="900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GB" sz="800" i="1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endParaRPr lang="en-US" sz="900" i="1" u="sng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u="sng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Full Notice</a:t>
              </a:r>
              <a:r>
                <a:rPr lang="en-US" sz="900" b="1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FRENCH</a:t>
              </a:r>
              <a:endParaRPr lang="en-GB" sz="9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Spies!© [année de commercialisation] Zodiak Kids &amp; Family France</a:t>
              </a:r>
              <a:endParaRPr lang="en-GB" sz="9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fr-FR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La marque Totally Spies!® et tous les logos, noms et caractéristiques qui y sont associés sont la propriété exclusive de Zodiak Kids &amp; Family France. 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Tous droits réservés.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ENGLISH</a:t>
              </a:r>
              <a:endParaRPr lang="en-GB" sz="900" b="1" i="1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Spies!© [year of commercialization] Zodiak Kids &amp; Family France</a:t>
              </a:r>
              <a:endParaRPr lang="en-GB" sz="9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 ® brand and all related logos, names and distinctive likenesses are the exclusive property of Zodiak Kids &amp; Family France. All rights reserved.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endParaRPr lang="en-US" sz="900" i="1" u="sng" dirty="0">
                <a:latin typeface="Congenial Black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u="sng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Abbreviated Notice:</a:t>
              </a:r>
              <a:endParaRPr lang="en-GB" sz="900" b="1" i="1" u="sng" dirty="0"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fr-FR" sz="900" b="1" i="1" dirty="0">
                  <a:solidFill>
                    <a:srgbClr val="000000"/>
                  </a:solidFill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FR: </a:t>
              </a:r>
              <a:r>
                <a:rPr lang="fr-FR" sz="90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Totally Spies!© [année de commercialisation] Zodiak Kids &amp; Family France</a:t>
              </a:r>
              <a:endParaRPr lang="en-GB" sz="900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b="1" i="1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ENG: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Totally Spies!© [year of commercialization] Zodiak Kids &amp; Family France</a:t>
              </a:r>
              <a:endParaRPr lang="en-GB" sz="9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endParaRPr lang="en-GB" sz="900" i="1" u="sng" dirty="0">
                <a:latin typeface="Congenial Black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b="1" i="1" u="sng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Short Notice: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Only to be used in circumstances where space is incredibly limited: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Totally Spies!©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[year of commercialization]</a:t>
              </a:r>
              <a:r>
                <a:rPr lang="en-US" sz="900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ZK&amp;FF</a:t>
              </a:r>
              <a:endParaRPr lang="en-GB" sz="9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5F1D2F20-D81D-7313-A6FB-2A57677A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08" y="2742744"/>
              <a:ext cx="776236" cy="211701"/>
            </a:xfrm>
            <a:prstGeom prst="rect">
              <a:avLst/>
            </a:prstGeom>
          </p:spPr>
        </p:pic>
        <p:pic>
          <p:nvPicPr>
            <p:cNvPr id="12" name="Picture 11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3AD3D34E-2354-4F34-47BC-6B5EF1E2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08" y="3653094"/>
              <a:ext cx="776236" cy="211701"/>
            </a:xfrm>
            <a:prstGeom prst="rect">
              <a:avLst/>
            </a:prstGeom>
          </p:spPr>
        </p:pic>
        <p:pic>
          <p:nvPicPr>
            <p:cNvPr id="14" name="Picture 13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0879A9AF-D51E-05FD-256F-EFCC48D9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488" y="4777913"/>
              <a:ext cx="776236" cy="211701"/>
            </a:xfrm>
            <a:prstGeom prst="rect">
              <a:avLst/>
            </a:prstGeom>
          </p:spPr>
        </p:pic>
        <p:pic>
          <p:nvPicPr>
            <p:cNvPr id="15" name="Picture 14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A672BFBA-50E0-D92E-98A2-15809234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383" y="5049066"/>
              <a:ext cx="776236" cy="21170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E8F5AF-08ED-1A9A-08E8-07912E60AA10}"/>
              </a:ext>
            </a:extLst>
          </p:cNvPr>
          <p:cNvGrpSpPr/>
          <p:nvPr/>
        </p:nvGrpSpPr>
        <p:grpSpPr>
          <a:xfrm>
            <a:off x="6300244" y="834914"/>
            <a:ext cx="5360729" cy="4859087"/>
            <a:chOff x="6312119" y="846789"/>
            <a:chExt cx="5360729" cy="4859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57D46-08F5-7085-E566-2934495FB891}"/>
                </a:ext>
              </a:extLst>
            </p:cNvPr>
            <p:cNvSpPr txBox="1"/>
            <p:nvPr/>
          </p:nvSpPr>
          <p:spPr>
            <a:xfrm>
              <a:off x="6312119" y="846789"/>
              <a:ext cx="5360729" cy="4859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5000"/>
                </a:lnSpc>
                <a:spcAft>
                  <a:spcPts val="800"/>
                </a:spcAft>
              </a:pPr>
              <a:r>
                <a:rPr lang="en-US" sz="1200" b="1" i="1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Publishing Copyright Line</a:t>
              </a:r>
              <a:endParaRPr lang="en-GB" sz="1200" b="1" i="1" dirty="0"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Every book must include the Full Notice copyright. All books are to be approved by Legal.</a:t>
              </a:r>
              <a:endParaRPr lang="en-GB" sz="1000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b="1" i="1" u="sng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Full Notice</a:t>
              </a:r>
              <a:r>
                <a:rPr lang="en-US" sz="1000" b="1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GB" sz="10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12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b="1" i="1" dirty="0"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FRENCH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Totally Spies!© [année de commercialisation] Zodiak Kids &amp; Family France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La marque Totally Spies!® et tous les logos, noms et caractéristiques qui y sont associés sont la propriété exclusive de Zodiak Kids &amp; Family France. </a:t>
              </a:r>
              <a:r>
                <a:rPr lang="en-US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Tous droits réservés.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D’après la série « TOTALLY SPIES ! » créée et écrite par Vincent Chalvon-Demersay et David Michel.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Création graphique des personnages principaux Luân Vu Ba, basée sur les dessins originaux de Gil Formosa.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Auteurs graphiques des personnages additionels Marie Ciaravino et Stéphane Berry.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en-US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Réalisée par Stéphane Berry.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ENGLISH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Spies!© [year of commercialization] Zodiak Kids &amp; Family France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 ® brand and all related logos, names and distinctive likenesses are the exclusive property of Zodiak Kids &amp; Family France. </a:t>
              </a:r>
              <a:r>
                <a:rPr lang="fr-FR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All rights reserved</a:t>
              </a:r>
              <a:r>
                <a:rPr lang="en-US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.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Based on the series "TOTALLY SPIES!" created and written by Vincent </a:t>
              </a:r>
              <a:r>
                <a:rPr lang="en-US" sz="900" kern="150" dirty="0" err="1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Chalvon-Demersay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 and David Michel. 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Graphic design of the main characters </a:t>
              </a:r>
              <a:r>
                <a:rPr lang="en-US" sz="900" kern="150" dirty="0" err="1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Luân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Vu Ba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, based on the original drawings of Gil Formosa. Graphic authors of the additional characters Marie </a:t>
              </a:r>
              <a:r>
                <a:rPr lang="en-US" sz="900" kern="150" dirty="0" err="1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Ciaravino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 and Stéphane Berry. 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Directed by Stéphane Berry.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</p:txBody>
        </p:sp>
        <p:pic>
          <p:nvPicPr>
            <p:cNvPr id="19" name="Picture 18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440A207E-EA7A-51C7-2C7F-05C859E9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4162" y="2005411"/>
              <a:ext cx="776236" cy="211701"/>
            </a:xfrm>
            <a:prstGeom prst="rect">
              <a:avLst/>
            </a:prstGeom>
          </p:spPr>
        </p:pic>
        <p:pic>
          <p:nvPicPr>
            <p:cNvPr id="25" name="Picture 24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F6307142-42B1-DC3C-BD88-32E5DA63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7287" y="4011959"/>
              <a:ext cx="776236" cy="21170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74693-2198-C78B-B29F-BB88D3303861}"/>
              </a:ext>
            </a:extLst>
          </p:cNvPr>
          <p:cNvSpPr/>
          <p:nvPr/>
        </p:nvSpPr>
        <p:spPr>
          <a:xfrm>
            <a:off x="6187187" y="6068565"/>
            <a:ext cx="5522798" cy="646807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pic>
        <p:nvPicPr>
          <p:cNvPr id="27" name="Picture 26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52EB64DD-416A-E5C3-9FA6-520A7653D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85" y="6209501"/>
            <a:ext cx="1397699" cy="3811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9F75B9-C964-66A2-857D-4FEACB7AE2FE}"/>
              </a:ext>
            </a:extLst>
          </p:cNvPr>
          <p:cNvSpPr txBox="1"/>
          <p:nvPr/>
        </p:nvSpPr>
        <p:spPr>
          <a:xfrm>
            <a:off x="7729401" y="6197651"/>
            <a:ext cx="39805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>
                <a:latin typeface="Congenial" panose="02000503040000020004" pitchFamily="2" charset="0"/>
              </a:rPr>
              <a:t>Please use this logo only as supplied. If you require different formats for specific uses, contact the Brand team.</a:t>
            </a:r>
          </a:p>
        </p:txBody>
      </p:sp>
    </p:spTree>
    <p:extLst>
      <p:ext uri="{BB962C8B-B14F-4D97-AF65-F5344CB8AC3E}">
        <p14:creationId xmlns:p14="http://schemas.microsoft.com/office/powerpoint/2010/main" val="33451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F3AC2C-3DEE-ABE0-CC2E-268E3518285B}"/>
              </a:ext>
            </a:extLst>
          </p:cNvPr>
          <p:cNvSpPr/>
          <p:nvPr/>
        </p:nvSpPr>
        <p:spPr>
          <a:xfrm rot="10800000">
            <a:off x="382129" y="638563"/>
            <a:ext cx="7123069" cy="5438680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7E667-2BBE-7762-F247-1B5912BC8CAC}"/>
              </a:ext>
            </a:extLst>
          </p:cNvPr>
          <p:cNvSpPr txBox="1"/>
          <p:nvPr/>
        </p:nvSpPr>
        <p:spPr>
          <a:xfrm>
            <a:off x="470879" y="1367459"/>
            <a:ext cx="6713692" cy="484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2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Promotional Support Related To The Series </a:t>
            </a:r>
            <a:endParaRPr lang="en-GB" sz="1200" i="1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000" i="1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These legal lines are to be used on all promotional assets, in advertising, and in any marketing materials related to the series, for example, press releases, flyers, posters and trailers.</a:t>
            </a:r>
            <a:endParaRPr lang="en-GB" sz="1000" kern="150" dirty="0">
              <a:effectLst/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00" kern="150" dirty="0">
              <a:effectLst/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Totally Spies!©2023 Zodiak Kids &amp; Family France </a:t>
            </a:r>
            <a:endParaRPr lang="en-GB" sz="1000" kern="150" dirty="0">
              <a:effectLst/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00" b="1" i="1" dirty="0">
              <a:latin typeface="Congenial" panose="0200050304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0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addition to the Zodiak Kids &amp; Family legal line, </a:t>
            </a:r>
            <a:r>
              <a:rPr lang="en-US" sz="1000" b="1" i="1" dirty="0"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name of the partners + logos must be indicated on all media regarding the exploitation and promotion of all or part of each of the Season 7.</a:t>
            </a:r>
            <a:endParaRPr lang="en-GB" sz="1000" b="1" i="1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participation of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Gulli</a:t>
            </a: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 and M6 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participation of Warner Bros. Discovery Kids &amp; Family Latin America + US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the CNC,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Magelis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Charente county council in partnership with the CNC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Région</a:t>
            </a: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 Nouvelle Aquitaine in partnership with the CNC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the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MiBAC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When using these lines, l</a:t>
            </a: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ogos must be added for all partners, in the same size. </a:t>
            </a:r>
            <a:r>
              <a:rPr lang="en-US" sz="10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In addition to these, the logo of the Italian Ministry of Culture and Zodiak Kids &amp; Family Distribution must also be added.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Please contact the Brand team if you require any of these logos to create new assets.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5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All relevant assets provided by Brand &amp; Marketing will be delivered with prior approval by partners.</a:t>
            </a:r>
            <a:endParaRPr lang="en-GB" sz="100" b="1" dirty="0">
              <a:effectLst/>
              <a:latin typeface="Congenial" panose="02000503040000020004" pitchFamily="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050" b="1" dirty="0">
                <a:effectLst/>
                <a:latin typeface="Congenial" panose="02000503040000020004" pitchFamily="2" charset="0"/>
                <a:ea typeface="Times New Roman" panose="02020603050405020304" pitchFamily="18" charset="0"/>
              </a:rPr>
              <a:t>Please submit new any artwork that uses these legal lines to the Brand team for approval.</a:t>
            </a:r>
            <a:r>
              <a:rPr lang="en-US" sz="105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1050" b="1" dirty="0">
              <a:effectLst/>
              <a:latin typeface="Congenial" panose="0200050304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6C1A77E-DF24-E1DB-228E-8BBCD621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0711" r="2020" b="20341"/>
          <a:stretch/>
        </p:blipFill>
        <p:spPr>
          <a:xfrm>
            <a:off x="6958940" y="1677850"/>
            <a:ext cx="5178742" cy="5198255"/>
          </a:xfrm>
          <a:prstGeom prst="rect">
            <a:avLst/>
          </a:prstGeom>
          <a:effectLst>
            <a:glow rad="241300">
              <a:schemeClr val="bg1">
                <a:alpha val="5000"/>
              </a:schemeClr>
            </a:glow>
          </a:effectLst>
        </p:spPr>
      </p:pic>
      <p:pic>
        <p:nvPicPr>
          <p:cNvPr id="12" name="Picture 1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3FEB342A-46F8-16E1-28D7-B89C0A393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44" y="2228816"/>
            <a:ext cx="720788" cy="1965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BD0FC5-7E7B-1DC1-36B2-C7B64BD0FD74}"/>
              </a:ext>
            </a:extLst>
          </p:cNvPr>
          <p:cNvGrpSpPr/>
          <p:nvPr/>
        </p:nvGrpSpPr>
        <p:grpSpPr>
          <a:xfrm>
            <a:off x="158853" y="161232"/>
            <a:ext cx="5342526" cy="1125200"/>
            <a:chOff x="158853" y="161232"/>
            <a:chExt cx="5342526" cy="1125200"/>
          </a:xfrm>
        </p:grpSpPr>
        <p:sp>
          <p:nvSpPr>
            <p:cNvPr id="15" name="Flowchart: Data 14">
              <a:extLst>
                <a:ext uri="{FF2B5EF4-FFF2-40B4-BE49-F238E27FC236}">
                  <a16:creationId xmlns:a16="http://schemas.microsoft.com/office/drawing/2014/main" id="{C6C34A74-1DCA-8542-D010-390455918C6A}"/>
                </a:ext>
              </a:extLst>
            </p:cNvPr>
            <p:cNvSpPr/>
            <p:nvPr/>
          </p:nvSpPr>
          <p:spPr>
            <a:xfrm>
              <a:off x="4558208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861A3-D5FF-02FF-32A2-165920D02845}"/>
                </a:ext>
              </a:extLst>
            </p:cNvPr>
            <p:cNvSpPr/>
            <p:nvPr/>
          </p:nvSpPr>
          <p:spPr>
            <a:xfrm>
              <a:off x="2267660" y="336356"/>
              <a:ext cx="2974296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S7 Legal Lines</a:t>
              </a:r>
            </a:p>
          </p:txBody>
        </p:sp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649C43-B59D-0357-587F-4D64A9C71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13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9C5D1DF1-AAF6-048F-8DEA-B75C7925D162}"/>
              </a:ext>
            </a:extLst>
          </p:cNvPr>
          <p:cNvSpPr/>
          <p:nvPr/>
        </p:nvSpPr>
        <p:spPr>
          <a:xfrm>
            <a:off x="4078928" y="516552"/>
            <a:ext cx="943171" cy="604427"/>
          </a:xfrm>
          <a:prstGeom prst="flowChartInputOutput">
            <a:avLst/>
          </a:prstGeom>
          <a:solidFill>
            <a:srgbClr val="65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97B886-55D6-4203-7EF7-B502AA9C6397}"/>
              </a:ext>
            </a:extLst>
          </p:cNvPr>
          <p:cNvSpPr/>
          <p:nvPr/>
        </p:nvSpPr>
        <p:spPr>
          <a:xfrm>
            <a:off x="2295369" y="516553"/>
            <a:ext cx="2489692" cy="604427"/>
          </a:xfrm>
          <a:prstGeom prst="rect">
            <a:avLst/>
          </a:prstGeom>
          <a:solidFill>
            <a:srgbClr val="65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genial" panose="02000503040000020004" pitchFamily="2" charset="0"/>
              </a:rPr>
              <a:t>  Series 1-6</a:t>
            </a:r>
          </a:p>
        </p:txBody>
      </p:sp>
      <p:pic>
        <p:nvPicPr>
          <p:cNvPr id="15" name="Picture 14" descr="A purple and white logo with a flower&#10;&#10;Description automatically generated with medium confidence">
            <a:extLst>
              <a:ext uri="{FF2B5EF4-FFF2-40B4-BE49-F238E27FC236}">
                <a16:creationId xmlns:a16="http://schemas.microsoft.com/office/drawing/2014/main" id="{32E33A91-5E1E-684B-310D-D0B13FC5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8" y="319135"/>
            <a:ext cx="2284837" cy="1184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E612E-FDCD-3402-0285-5855F8A9D4D2}"/>
              </a:ext>
            </a:extLst>
          </p:cNvPr>
          <p:cNvSpPr txBox="1"/>
          <p:nvPr/>
        </p:nvSpPr>
        <p:spPr>
          <a:xfrm>
            <a:off x="550223" y="1668441"/>
            <a:ext cx="11091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ngenial" panose="02000503040000020004" pitchFamily="2" charset="0"/>
              </a:rPr>
              <a:t>The </a:t>
            </a:r>
            <a:r>
              <a:rPr lang="en-GB" sz="1600" i="1" dirty="0">
                <a:latin typeface="Congenial" panose="02000503040000020004" pitchFamily="2" charset="0"/>
              </a:rPr>
              <a:t>Totally Spies! </a:t>
            </a:r>
            <a:r>
              <a:rPr lang="en-GB" sz="1600" dirty="0">
                <a:latin typeface="Congenial" panose="02000503040000020004" pitchFamily="2" charset="0"/>
              </a:rPr>
              <a:t>Series 1-6 logo, pictured below, is to be used across assets and activations related to past </a:t>
            </a:r>
            <a:r>
              <a:rPr lang="en-GB" sz="1600" i="1" dirty="0">
                <a:latin typeface="Congenial" panose="02000503040000020004" pitchFamily="2" charset="0"/>
              </a:rPr>
              <a:t>Totally Spies! </a:t>
            </a:r>
            <a:r>
              <a:rPr lang="en-GB" sz="1600" dirty="0">
                <a:latin typeface="Congenial" panose="02000503040000020004" pitchFamily="2" charset="0"/>
              </a:rPr>
              <a:t>content. This includes all series released prior to 2024.</a:t>
            </a:r>
          </a:p>
          <a:p>
            <a:endParaRPr lang="en-GB" sz="1600" dirty="0">
              <a:latin typeface="Congenial" panose="02000503040000020004" pitchFamily="2" charset="0"/>
            </a:endParaRPr>
          </a:p>
          <a:p>
            <a:r>
              <a:rPr lang="en-GB" sz="1600" dirty="0">
                <a:latin typeface="Congenial" panose="02000503040000020004" pitchFamily="2" charset="0"/>
              </a:rPr>
              <a:t>This logo is the preferred choice for all activity targeting the secondary audience of Millennial and Gen Z fans. </a:t>
            </a:r>
          </a:p>
          <a:p>
            <a:endParaRPr lang="en-GB" sz="1600" dirty="0">
              <a:latin typeface="Congenial" panose="02000503040000020004" pitchFamily="2" charset="0"/>
            </a:endParaRPr>
          </a:p>
          <a:p>
            <a:endParaRPr lang="en-GB" sz="1600" dirty="0">
              <a:latin typeface="Congenial" panose="02000503040000020004" pitchFamily="2" charset="0"/>
            </a:endParaRPr>
          </a:p>
        </p:txBody>
      </p:sp>
      <p:pic>
        <p:nvPicPr>
          <p:cNvPr id="3" name="Picture 2" descr="A purple and white logo with a flower&#10;&#10;Description automatically generated with medium confidence">
            <a:extLst>
              <a:ext uri="{FF2B5EF4-FFF2-40B4-BE49-F238E27FC236}">
                <a16:creationId xmlns:a16="http://schemas.microsoft.com/office/drawing/2014/main" id="{3A4E501A-A31F-F566-A94B-BE902FB2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5" y="3334199"/>
            <a:ext cx="6104328" cy="31647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C82F5-F1DF-5941-D064-F80004254DF9}"/>
              </a:ext>
            </a:extLst>
          </p:cNvPr>
          <p:cNvSpPr/>
          <p:nvPr/>
        </p:nvSpPr>
        <p:spPr>
          <a:xfrm rot="10800000">
            <a:off x="6916858" y="2927404"/>
            <a:ext cx="4625957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F8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5838D-A3B4-BEBA-A6A7-66E1D0910AC6}"/>
              </a:ext>
            </a:extLst>
          </p:cNvPr>
          <p:cNvSpPr txBox="1"/>
          <p:nvPr/>
        </p:nvSpPr>
        <p:spPr>
          <a:xfrm>
            <a:off x="7020567" y="3019638"/>
            <a:ext cx="46212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Totally Spies! Series 1 </a:t>
            </a:r>
            <a:r>
              <a:rPr lang="en-US" sz="1400" b="1" i="1" dirty="0">
                <a:latin typeface="Congenial" panose="02000503040000020004" pitchFamily="2" charset="0"/>
                <a:ea typeface="Calibri" panose="020F0502020204030204" pitchFamily="34" charset="0"/>
              </a:rPr>
              <a:t>- </a:t>
            </a:r>
            <a:r>
              <a:rPr lang="en-US" sz="14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6 </a:t>
            </a:r>
            <a:r>
              <a:rPr lang="en-GB" sz="14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Legal Lines</a:t>
            </a:r>
          </a:p>
          <a:p>
            <a:endParaRPr lang="en-GB" sz="300" b="1" dirty="0"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GB" sz="1200" i="1" dirty="0">
                <a:latin typeface="Congenial" panose="02000503040000020004" pitchFamily="2" charset="0"/>
                <a:ea typeface="Calibri" panose="020F0502020204030204" pitchFamily="34" charset="0"/>
              </a:rPr>
              <a:t>Please ensure that you use the relevant copyright line in all activity, assets and materials that use this logo. </a:t>
            </a:r>
            <a:endParaRPr lang="en-GB" sz="1200" i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 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1 et 2 </a:t>
            </a:r>
            <a:r>
              <a:rPr lang="en-US" sz="1200" dirty="0"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Season 1 and 2</a:t>
            </a:r>
            <a:r>
              <a:rPr lang="en-GB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:</a:t>
            </a:r>
            <a:r>
              <a:rPr lang="en-GB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2002 TF1 – </a:t>
            </a:r>
            <a:r>
              <a:rPr lang="en-GB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MARATHON ANIMATION</a:t>
            </a:r>
          </a:p>
          <a:p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3 </a:t>
            </a:r>
            <a:r>
              <a:rPr lang="en-US" sz="1200" dirty="0"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Season 3:</a:t>
            </a:r>
            <a:r>
              <a:rPr lang="en-GB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2004 MARATHON ANIMATION – MYSTERY ANIMATION Inc.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 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4 </a:t>
            </a:r>
            <a:r>
              <a:rPr lang="en-US" sz="1200" dirty="0"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Season 4:</a:t>
            </a:r>
            <a:r>
              <a:rPr lang="en-GB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2005 MARATHON ANIMATION – MYSTERY ANIMATION Inc.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5 </a:t>
            </a:r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Season 5: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2007 MARATHON ANIMATION – MYSTERY ANIMATION Inc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 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6 | Season 6: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2012 MARATHON MEDIA – MARATHON IMAGES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3AC45F2030340B3E90F0B218269BA" ma:contentTypeVersion="12" ma:contentTypeDescription="Create a new document." ma:contentTypeScope="" ma:versionID="680f9bd2987341f98c7f8014ba3d6c3d">
  <xsd:schema xmlns:xsd="http://www.w3.org/2001/XMLSchema" xmlns:xs="http://www.w3.org/2001/XMLSchema" xmlns:p="http://schemas.microsoft.com/office/2006/metadata/properties" xmlns:ns2="6d9632e0-8a33-47af-bc4f-4709ab945c89" xmlns:ns3="95f87c79-23a7-49fb-86c1-b20df4492662" targetNamespace="http://schemas.microsoft.com/office/2006/metadata/properties" ma:root="true" ma:fieldsID="d4b3552490aca96c58010274fbb44a3e" ns2:_="" ns3:_="">
    <xsd:import namespace="6d9632e0-8a33-47af-bc4f-4709ab945c89"/>
    <xsd:import namespace="95f87c79-23a7-49fb-86c1-b20df4492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632e0-8a33-47af-bc4f-4709ab94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1068cb-f5ab-482f-9c29-d41e4e6a38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87c79-23a7-49fb-86c1-b20df44926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769ee1-5e9f-4d18-b810-07fc0fac5007}" ma:internalName="TaxCatchAll" ma:showField="CatchAllData" ma:web="95f87c79-23a7-49fb-86c1-b20df4492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f87c79-23a7-49fb-86c1-b20df4492662" xsi:nil="true"/>
    <lcf76f155ced4ddcb4097134ff3c332f xmlns="6d9632e0-8a33-47af-bc4f-4709ab945c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E370F1-EE5D-4D76-8094-ED15FC2E4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01112-12A4-4E1F-B0A8-3F4570057CF5}">
  <ds:schemaRefs>
    <ds:schemaRef ds:uri="6d9632e0-8a33-47af-bc4f-4709ab945c89"/>
    <ds:schemaRef ds:uri="95f87c79-23a7-49fb-86c1-b20df44926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6EB829-E5C1-4078-9188-1C32F9F8151C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6d9632e0-8a33-47af-bc4f-4709ab945c89"/>
    <ds:schemaRef ds:uri="http://schemas.microsoft.com/office/2006/metadata/properties"/>
    <ds:schemaRef ds:uri="95f87c79-23a7-49fb-86c1-b20df4492662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1173</Words>
  <Application>Microsoft Office PowerPoint</Application>
  <PresentationFormat>Widescreen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Congenial</vt:lpstr>
      <vt:lpstr>Congenial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Clarke</dc:creator>
  <cp:lastModifiedBy>Hannah Clarke</cp:lastModifiedBy>
  <cp:revision>4</cp:revision>
  <dcterms:created xsi:type="dcterms:W3CDTF">2023-05-04T16:30:00Z</dcterms:created>
  <dcterms:modified xsi:type="dcterms:W3CDTF">2023-05-12T15:50:57Z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0x010100D8D3AC45F2030340B3E90F0B218269BA</vt:lpwstr>
  </property>
  <property fmtid="{D5CDD505-2E9C-101B-9397-08002B2CF9AE}" pid="3" name="MediaServiceImageTags">
    <vt:lpwstr/>
  </property>
</Properties>
</file>